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432047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>Показатели эффективности использования машинно-тракторного парка</a:t>
            </a:r>
            <a:br>
              <a:rPr lang="ru-RU" sz="2000" b="1" dirty="0" smtClean="0"/>
            </a:br>
            <a:endParaRPr lang="ru-RU" sz="2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836712"/>
            <a:ext cx="8784976" cy="5832648"/>
          </a:xfrm>
        </p:spPr>
        <p:txBody>
          <a:bodyPr>
            <a:normAutofit/>
          </a:bodyPr>
          <a:lstStyle/>
          <a:p>
            <a:endParaRPr lang="ru-RU" sz="1800" dirty="0"/>
          </a:p>
        </p:txBody>
      </p:sp>
      <p:pic>
        <p:nvPicPr>
          <p:cNvPr id="4" name="Рисунок 3" descr="https://studfiles.net/html/2706/192/html_aN9grGoO2V.Yj8u/img-tcgEmb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47712"/>
            <a:ext cx="8964487" cy="611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продолжение</a:t>
            </a:r>
            <a:endParaRPr lang="ru-RU" sz="2000" b="1" dirty="0"/>
          </a:p>
        </p:txBody>
      </p:sp>
      <p:pic>
        <p:nvPicPr>
          <p:cNvPr id="4" name="Содержимое 3" descr="https://studfiles.net/html/2706/192/html_aN9grGoO2V.Yj8u/img-JrSI5t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836712"/>
            <a:ext cx="8964488" cy="6021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ru-RU" sz="2000" b="1" i="1" dirty="0" smtClean="0"/>
              <a:t>Показатели экономической эффективности 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836712"/>
            <a:ext cx="8712968" cy="5832648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dirty="0" smtClean="0"/>
              <a:t>Экономическую эффективность сельскохозяйственного производства характеризует </a:t>
            </a:r>
            <a:r>
              <a:rPr lang="ru-RU" b="1" i="1" dirty="0" smtClean="0"/>
              <a:t>рентабельность</a:t>
            </a:r>
            <a:r>
              <a:rPr lang="ru-RU" i="1" dirty="0" smtClean="0"/>
              <a:t>, </a:t>
            </a:r>
            <a:r>
              <a:rPr lang="ru-RU" dirty="0" smtClean="0"/>
              <a:t>представляющая собой экономическую категорию, отражающую доходность, прибыльность предприятия, отрасли.</a:t>
            </a:r>
          </a:p>
          <a:p>
            <a:pPr>
              <a:lnSpc>
                <a:spcPct val="90000"/>
              </a:lnSpc>
            </a:pPr>
            <a:r>
              <a:rPr lang="ru-RU" dirty="0" smtClean="0"/>
              <a:t>Рентабельность сельскохозяйственного производства характеризуют </a:t>
            </a:r>
            <a:r>
              <a:rPr lang="ru-RU" b="1" dirty="0" smtClean="0"/>
              <a:t>валовой и чистый доход, прибыль, уровень рентабельности, окупаемость затрат, норма прибыли.</a:t>
            </a:r>
          </a:p>
          <a:p>
            <a:endParaRPr lang="ru-RU" sz="1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Валовый</a:t>
            </a:r>
            <a:r>
              <a:rPr lang="ru-RU" dirty="0" smtClean="0"/>
              <a:t> доход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16624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ru-RU" sz="2400" b="1" dirty="0" smtClean="0"/>
              <a:t>Валовой доход (ВД</a:t>
            </a:r>
            <a:r>
              <a:rPr lang="ru-RU" sz="2400" dirty="0" smtClean="0"/>
              <a:t>) равен разнице между стоимостью валовой продукции (ВП) и материальными затратами (МЗ):</a:t>
            </a:r>
          </a:p>
          <a:p>
            <a:pPr>
              <a:lnSpc>
                <a:spcPct val="80000"/>
              </a:lnSpc>
              <a:buNone/>
            </a:pPr>
            <a:r>
              <a:rPr lang="ru-RU" sz="2400" b="1" dirty="0" smtClean="0"/>
              <a:t>                                            ВД </a:t>
            </a:r>
            <a:r>
              <a:rPr lang="ru-RU" sz="2400" b="1" dirty="0" smtClean="0"/>
              <a:t>= ВП - МЗ.</a:t>
            </a:r>
          </a:p>
          <a:p>
            <a:pPr>
              <a:lnSpc>
                <a:spcPct val="80000"/>
              </a:lnSpc>
              <a:buNone/>
            </a:pPr>
            <a:r>
              <a:rPr lang="ru-RU" sz="2400" b="1" dirty="0" smtClean="0"/>
              <a:t>                        ВП </a:t>
            </a:r>
            <a:r>
              <a:rPr lang="ru-RU" sz="2400" b="1" dirty="0" smtClean="0"/>
              <a:t>= (</a:t>
            </a:r>
            <a:r>
              <a:rPr lang="ru-RU" sz="2400" b="1" dirty="0" err="1" smtClean="0"/>
              <a:t>ВСо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х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ЦРо</a:t>
            </a:r>
            <a:r>
              <a:rPr lang="ru-RU" sz="2400" b="1" dirty="0" smtClean="0"/>
              <a:t>)+(</a:t>
            </a:r>
            <a:r>
              <a:rPr lang="ru-RU" sz="2400" b="1" dirty="0" err="1" smtClean="0"/>
              <a:t>ВСп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х</a:t>
            </a:r>
            <a:r>
              <a:rPr lang="ru-RU" sz="2400" b="1" dirty="0" smtClean="0"/>
              <a:t> Кед </a:t>
            </a:r>
            <a:r>
              <a:rPr lang="ru-RU" sz="2400" b="1" dirty="0" err="1" smtClean="0"/>
              <a:t>хЦРк.ед</a:t>
            </a:r>
            <a:r>
              <a:rPr lang="ru-RU" sz="2400" b="1" dirty="0" smtClean="0"/>
              <a:t>),</a:t>
            </a:r>
          </a:p>
          <a:p>
            <a:pPr>
              <a:lnSpc>
                <a:spcPct val="80000"/>
              </a:lnSpc>
              <a:buNone/>
            </a:pPr>
            <a:r>
              <a:rPr lang="ru-RU" sz="2400" dirty="0" smtClean="0"/>
              <a:t> </a:t>
            </a:r>
            <a:r>
              <a:rPr lang="ru-RU" sz="2400" dirty="0" smtClean="0"/>
              <a:t>где</a:t>
            </a:r>
          </a:p>
          <a:p>
            <a:pPr>
              <a:lnSpc>
                <a:spcPct val="80000"/>
              </a:lnSpc>
            </a:pPr>
            <a:r>
              <a:rPr lang="ru-RU" sz="2400" b="1" dirty="0" err="1" smtClean="0"/>
              <a:t>ВСо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ВСп</a:t>
            </a:r>
            <a:r>
              <a:rPr lang="ru-RU" sz="2400" b="1" dirty="0" smtClean="0"/>
              <a:t> </a:t>
            </a:r>
            <a:r>
              <a:rPr lang="ru-RU" sz="2400" dirty="0" smtClean="0"/>
              <a:t>– валовой сбор с одного гектара или со всей площади, </a:t>
            </a:r>
            <a:r>
              <a:rPr lang="ru-RU" sz="2400" dirty="0" err="1" smtClean="0"/>
              <a:t>ц</a:t>
            </a:r>
            <a:r>
              <a:rPr lang="ru-RU" sz="2400" dirty="0" smtClean="0"/>
              <a:t>;</a:t>
            </a:r>
          </a:p>
          <a:p>
            <a:pPr>
              <a:lnSpc>
                <a:spcPct val="80000"/>
              </a:lnSpc>
            </a:pPr>
            <a:r>
              <a:rPr lang="ru-RU" sz="2400" b="1" dirty="0" err="1" smtClean="0"/>
              <a:t>ЦРо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ЦРк.ед</a:t>
            </a:r>
            <a:r>
              <a:rPr lang="ru-RU" sz="2400" b="1" dirty="0" smtClean="0"/>
              <a:t> </a:t>
            </a:r>
            <a:r>
              <a:rPr lang="ru-RU" sz="2400" dirty="0" smtClean="0"/>
              <a:t>– текущие цены реализации, соответственно основной продукции и одной кормовой единицы, которая берется на уровне цены реализации фуражного овса, </a:t>
            </a:r>
            <a:r>
              <a:rPr lang="ru-RU" sz="2400" dirty="0" err="1" smtClean="0"/>
              <a:t>руб</a:t>
            </a:r>
            <a:r>
              <a:rPr lang="ru-RU" sz="2400" dirty="0" smtClean="0"/>
              <a:t>/</a:t>
            </a:r>
            <a:r>
              <a:rPr lang="ru-RU" sz="2400" dirty="0" err="1" smtClean="0"/>
              <a:t>ц</a:t>
            </a:r>
            <a:r>
              <a:rPr lang="ru-RU" sz="2400" dirty="0" smtClean="0"/>
              <a:t>;</a:t>
            </a:r>
          </a:p>
          <a:p>
            <a:pPr>
              <a:lnSpc>
                <a:spcPct val="80000"/>
              </a:lnSpc>
            </a:pPr>
            <a:r>
              <a:rPr lang="ru-RU" sz="2400" b="1" dirty="0" smtClean="0"/>
              <a:t>Кед </a:t>
            </a:r>
            <a:r>
              <a:rPr lang="ru-RU" sz="2400" dirty="0" smtClean="0"/>
              <a:t>– содержание кормовой	 единицы в единице побочной продукции (по кормовым культурам их питательность), </a:t>
            </a:r>
            <a:r>
              <a:rPr lang="ru-RU" sz="2400" dirty="0" err="1" smtClean="0"/>
              <a:t>ц.к.ед</a:t>
            </a:r>
            <a:r>
              <a:rPr lang="ru-RU" sz="2400" dirty="0" smtClean="0"/>
              <a:t>./</a:t>
            </a:r>
            <a:r>
              <a:rPr lang="ru-RU" sz="2400" dirty="0" err="1" smtClean="0"/>
              <a:t>ц</a:t>
            </a:r>
            <a:r>
              <a:rPr lang="ru-RU" sz="2400" dirty="0" smtClean="0"/>
              <a:t>.</a:t>
            </a:r>
          </a:p>
          <a:p>
            <a:pPr>
              <a:lnSpc>
                <a:spcPct val="80000"/>
              </a:lnSpc>
            </a:pPr>
            <a:r>
              <a:rPr lang="ru-RU" sz="2400" b="1" dirty="0" smtClean="0"/>
              <a:t>МЗ</a:t>
            </a:r>
            <a:r>
              <a:rPr lang="ru-RU" sz="2400" dirty="0" smtClean="0"/>
              <a:t> – материальные затраты, которые исчисляются на основе технологических карт (плановые) или вычисляются (фактические) на основе данных годовых отчетов сельскохозяйственных предприятий (используются формы №9-АПК и Ф.№13АПК)</a:t>
            </a:r>
          </a:p>
          <a:p>
            <a:endParaRPr lang="ru-RU" sz="1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Чистый доход, прибыль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836712"/>
            <a:ext cx="8568952" cy="5688632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ru-RU" sz="2400" b="1" i="1" dirty="0" smtClean="0"/>
              <a:t>Чистый доход </a:t>
            </a:r>
            <a:r>
              <a:rPr lang="ru-RU" sz="2400" b="1" dirty="0" smtClean="0"/>
              <a:t>(ЧД</a:t>
            </a:r>
            <a:r>
              <a:rPr lang="ru-RU" sz="2400" dirty="0" smtClean="0"/>
              <a:t>) — разница между стоимостью валовой про­дукции и всеми затратами на ее производство (ПЗ):</a:t>
            </a:r>
          </a:p>
          <a:p>
            <a:pPr>
              <a:lnSpc>
                <a:spcPct val="80000"/>
              </a:lnSpc>
              <a:buNone/>
            </a:pPr>
            <a:r>
              <a:rPr lang="ru-RU" sz="2000" dirty="0" smtClean="0"/>
              <a:t>                                    </a:t>
            </a:r>
            <a:r>
              <a:rPr lang="ru-RU" sz="2400" b="1" dirty="0" smtClean="0"/>
              <a:t>ЧД </a:t>
            </a:r>
            <a:r>
              <a:rPr lang="ru-RU" sz="2400" b="1" dirty="0" smtClean="0"/>
              <a:t>= ВП - ПЗ, или ЧД = ВД - ОТ</a:t>
            </a:r>
            <a:r>
              <a:rPr lang="ru-RU" sz="2000" dirty="0" smtClean="0"/>
              <a:t>,</a:t>
            </a:r>
          </a:p>
          <a:p>
            <a:pPr>
              <a:lnSpc>
                <a:spcPct val="80000"/>
              </a:lnSpc>
              <a:buNone/>
            </a:pPr>
            <a:r>
              <a:rPr lang="ru-RU" sz="2400" dirty="0" smtClean="0"/>
              <a:t>где </a:t>
            </a:r>
            <a:r>
              <a:rPr lang="ru-RU" sz="2400" dirty="0" smtClean="0"/>
              <a:t>ОТ — затраты на оплату труда;</a:t>
            </a:r>
          </a:p>
          <a:p>
            <a:pPr>
              <a:lnSpc>
                <a:spcPct val="80000"/>
              </a:lnSpc>
              <a:buNone/>
            </a:pPr>
            <a:r>
              <a:rPr lang="ru-RU" sz="2400" dirty="0" smtClean="0"/>
              <a:t>       ПЗ </a:t>
            </a:r>
            <a:r>
              <a:rPr lang="ru-RU" sz="2400" dirty="0" smtClean="0"/>
              <a:t>– производственные затраты в себя включают кроме материальных затрат и затраты на оплату труда </a:t>
            </a:r>
            <a:r>
              <a:rPr lang="ru-RU" sz="2400" dirty="0" smtClean="0"/>
              <a:t>                         (</a:t>
            </a:r>
            <a:r>
              <a:rPr lang="ru-RU" sz="2400" dirty="0" smtClean="0"/>
              <a:t>ПЗ =МЗ +ОТ);</a:t>
            </a:r>
            <a:endParaRPr lang="ru-RU" sz="2400" i="1" dirty="0" smtClean="0"/>
          </a:p>
          <a:p>
            <a:pPr>
              <a:lnSpc>
                <a:spcPct val="80000"/>
              </a:lnSpc>
            </a:pPr>
            <a:r>
              <a:rPr lang="ru-RU" sz="2400" b="1" i="1" dirty="0" smtClean="0"/>
              <a:t> Прибыль </a:t>
            </a:r>
            <a:r>
              <a:rPr lang="ru-RU" sz="2400" dirty="0" smtClean="0"/>
              <a:t>как экономическая категория характеризует </a:t>
            </a:r>
            <a:r>
              <a:rPr lang="ru-RU" sz="2400" dirty="0" smtClean="0"/>
              <a:t>финансовый </a:t>
            </a:r>
            <a:r>
              <a:rPr lang="ru-RU" sz="2400" dirty="0" smtClean="0"/>
              <a:t>результат предпринимательской деятельности предприятия. Различают валовую прибыль, прибыль от реализации продукции и услуг, чистую прибыль.</a:t>
            </a:r>
            <a:endParaRPr lang="ru-RU" sz="2400" i="1" dirty="0" smtClean="0"/>
          </a:p>
          <a:p>
            <a:pPr>
              <a:lnSpc>
                <a:spcPct val="80000"/>
              </a:lnSpc>
            </a:pPr>
            <a:r>
              <a:rPr lang="ru-RU" sz="2400" b="1" i="1" dirty="0" smtClean="0"/>
              <a:t>Валовая прибыль </a:t>
            </a:r>
            <a:r>
              <a:rPr lang="ru-RU" sz="2400" dirty="0" smtClean="0"/>
              <a:t>представляет собой общий объем прибыли предприятия от всех видов деятельности: реализации продукции и услуг; </a:t>
            </a:r>
            <a:endParaRPr lang="ru-RU" sz="2400" i="1" dirty="0" smtClean="0"/>
          </a:p>
          <a:p>
            <a:pPr>
              <a:lnSpc>
                <a:spcPct val="80000"/>
              </a:lnSpc>
            </a:pPr>
            <a:r>
              <a:rPr lang="ru-RU" sz="2400" b="1" i="1" dirty="0" smtClean="0"/>
              <a:t>Прибыль от реализации продукции и услуг </a:t>
            </a:r>
            <a:r>
              <a:rPr lang="ru-RU" sz="2400" dirty="0" smtClean="0"/>
              <a:t>(П) рассчитывают </a:t>
            </a:r>
            <a:r>
              <a:rPr lang="ru-RU" sz="2400" dirty="0" smtClean="0"/>
              <a:t>вычитанием </a:t>
            </a:r>
            <a:r>
              <a:rPr lang="ru-RU" sz="2400" dirty="0" smtClean="0"/>
              <a:t>из денежной выручки (ДВ) полной (коммерческой) </a:t>
            </a:r>
            <a:r>
              <a:rPr lang="ru-RU" sz="2400" dirty="0" smtClean="0"/>
              <a:t>себестоимости </a:t>
            </a:r>
            <a:r>
              <a:rPr lang="ru-RU" sz="2400" dirty="0" smtClean="0"/>
              <a:t>(ПС):</a:t>
            </a:r>
          </a:p>
          <a:p>
            <a:pPr>
              <a:lnSpc>
                <a:spcPct val="80000"/>
              </a:lnSpc>
              <a:buNone/>
            </a:pPr>
            <a:r>
              <a:rPr lang="ru-RU" sz="2400" b="1" dirty="0" smtClean="0"/>
              <a:t>                                                  П </a:t>
            </a:r>
            <a:r>
              <a:rPr lang="ru-RU" sz="2400" b="1" dirty="0" smtClean="0"/>
              <a:t>= ДВ-ПС.</a:t>
            </a:r>
          </a:p>
          <a:p>
            <a:endParaRPr lang="ru-RU" sz="2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ru-RU" sz="2000" b="1" i="1" dirty="0" smtClean="0"/>
              <a:t>Уровень рентабельности 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08720"/>
            <a:ext cx="8640960" cy="5616624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endParaRPr lang="ru-RU" sz="2400" b="1" i="1" dirty="0" smtClean="0"/>
          </a:p>
          <a:p>
            <a:pPr>
              <a:lnSpc>
                <a:spcPct val="90000"/>
              </a:lnSpc>
            </a:pPr>
            <a:r>
              <a:rPr lang="ru-RU" sz="2400" b="1" i="1" dirty="0" smtClean="0"/>
              <a:t>Уровень </a:t>
            </a:r>
            <a:r>
              <a:rPr lang="ru-RU" sz="2400" b="1" i="1" dirty="0" smtClean="0"/>
              <a:t>рентабельности </a:t>
            </a:r>
            <a:r>
              <a:rPr lang="ru-RU" sz="2400" b="1" dirty="0" smtClean="0"/>
              <a:t>(Ур</a:t>
            </a:r>
            <a:r>
              <a:rPr lang="ru-RU" sz="2400" dirty="0" smtClean="0"/>
              <a:t>) — это процентное отношение полученной прибыли (П) к полной себестоимости (ПС):  </a:t>
            </a:r>
          </a:p>
          <a:p>
            <a:pPr>
              <a:lnSpc>
                <a:spcPct val="90000"/>
              </a:lnSpc>
              <a:buNone/>
            </a:pPr>
            <a:r>
              <a:rPr lang="ru-RU" sz="2800" b="1" dirty="0" smtClean="0"/>
              <a:t>                                                Ур </a:t>
            </a:r>
            <a:r>
              <a:rPr lang="ru-RU" sz="2800" b="1" dirty="0" smtClean="0"/>
              <a:t>= </a:t>
            </a:r>
            <a:r>
              <a:rPr lang="ru-RU" sz="2800" b="1" u="sng" dirty="0" smtClean="0"/>
              <a:t>П    </a:t>
            </a:r>
            <a:r>
              <a:rPr lang="ru-RU" sz="2800" b="1" dirty="0" smtClean="0"/>
              <a:t>х100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 b="1" dirty="0" smtClean="0"/>
              <a:t>           </a:t>
            </a:r>
            <a:r>
              <a:rPr lang="ru-RU" sz="2800" b="1" dirty="0" smtClean="0"/>
              <a:t>                                               </a:t>
            </a:r>
            <a:r>
              <a:rPr lang="ru-RU" sz="2800" b="1" dirty="0" smtClean="0"/>
              <a:t>ПС</a:t>
            </a:r>
          </a:p>
          <a:p>
            <a:pPr>
              <a:lnSpc>
                <a:spcPct val="90000"/>
              </a:lnSpc>
            </a:pPr>
            <a:endParaRPr lang="ru-RU" sz="2400" dirty="0" smtClean="0"/>
          </a:p>
          <a:p>
            <a:pPr>
              <a:lnSpc>
                <a:spcPct val="90000"/>
              </a:lnSpc>
            </a:pPr>
            <a:endParaRPr lang="ru-RU" sz="2400" dirty="0" smtClean="0"/>
          </a:p>
          <a:p>
            <a:pPr>
              <a:lnSpc>
                <a:spcPct val="90000"/>
              </a:lnSpc>
            </a:pPr>
            <a:endParaRPr lang="ru-RU" sz="2400" dirty="0" smtClean="0"/>
          </a:p>
          <a:p>
            <a:pPr>
              <a:lnSpc>
                <a:spcPct val="90000"/>
              </a:lnSpc>
            </a:pPr>
            <a:r>
              <a:rPr lang="ru-RU" sz="2400" dirty="0" smtClean="0"/>
              <a:t>Этот </a:t>
            </a:r>
            <a:r>
              <a:rPr lang="ru-RU" sz="2400" dirty="0" smtClean="0"/>
              <a:t>показатель характеризует величину прибыли, приходящуюся на каждую единицу потребленных ресурсов. Например, при уровне рентабельности 30 % на каждый рубль затрат получено прибыли 30 коп., или на 100 руб. затрат получено 30 руб. прибыли.</a:t>
            </a:r>
            <a:endParaRPr lang="ru-RU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Окупаемость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836712"/>
            <a:ext cx="8568952" cy="5616624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ru-RU" sz="2800" b="1" i="1" dirty="0" smtClean="0"/>
              <a:t>уровень окупаемости затрат </a:t>
            </a:r>
            <a:r>
              <a:rPr lang="ru-RU" sz="2800" b="1" dirty="0" smtClean="0"/>
              <a:t>(</a:t>
            </a:r>
            <a:r>
              <a:rPr lang="ru-RU" sz="2800" b="1" dirty="0" err="1" smtClean="0"/>
              <a:t>Оз</a:t>
            </a:r>
            <a:r>
              <a:rPr lang="ru-RU" sz="2800" dirty="0" smtClean="0"/>
              <a:t>), представляющий собой отношение денежной выручки (В) к коммерческой (полной) себестоимости (ПС), %:          </a:t>
            </a:r>
          </a:p>
          <a:p>
            <a:pPr>
              <a:lnSpc>
                <a:spcPct val="90000"/>
              </a:lnSpc>
              <a:buNone/>
            </a:pPr>
            <a:r>
              <a:rPr lang="ru-RU" sz="2800" dirty="0" smtClean="0"/>
              <a:t>                                          </a:t>
            </a:r>
            <a:r>
              <a:rPr lang="ru-RU" b="1" dirty="0" err="1" smtClean="0"/>
              <a:t>Оз</a:t>
            </a:r>
            <a:r>
              <a:rPr lang="ru-RU" b="1" dirty="0" smtClean="0"/>
              <a:t> </a:t>
            </a:r>
            <a:r>
              <a:rPr lang="ru-RU" b="1" dirty="0" smtClean="0"/>
              <a:t>= </a:t>
            </a:r>
            <a:r>
              <a:rPr lang="ru-RU" b="1" u="sng" dirty="0" smtClean="0"/>
              <a:t>В </a:t>
            </a:r>
            <a:r>
              <a:rPr lang="ru-RU" b="1" dirty="0" smtClean="0"/>
              <a:t>   х100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b="1" dirty="0" smtClean="0"/>
              <a:t>           </a:t>
            </a:r>
            <a:r>
              <a:rPr lang="ru-RU" b="1" dirty="0" smtClean="0"/>
              <a:t>                                       ПС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 sz="2800" dirty="0" smtClean="0"/>
          </a:p>
          <a:p>
            <a:pPr>
              <a:lnSpc>
                <a:spcPct val="90000"/>
              </a:lnSpc>
              <a:buNone/>
            </a:pPr>
            <a:r>
              <a:rPr lang="ru-RU" sz="2800" b="1" dirty="0" smtClean="0"/>
              <a:t>К числу основополагающих показателей</a:t>
            </a:r>
            <a:r>
              <a:rPr lang="ru-RU" sz="2800" dirty="0" smtClean="0"/>
              <a:t>, аккумулирующих воздействие всех факторов и, в конечном счете, влияющих на эффективность сельскохозяйственного производства, следует отнести затраты в расчете на 1 га (1 гол.), выход продукции (урожайность культур и продуктивность животных), цену реализации единицы продукции. 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432</Words>
  <Application>Microsoft Office PowerPoint</Application>
  <PresentationFormat>Экран (4:3)</PresentationFormat>
  <Paragraphs>38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Показатели эффективности использования машинно-тракторного парка </vt:lpstr>
      <vt:lpstr>продолжение</vt:lpstr>
      <vt:lpstr>Показатели экономической эффективности </vt:lpstr>
      <vt:lpstr>Валовый доход</vt:lpstr>
      <vt:lpstr>Чистый доход, прибыль</vt:lpstr>
      <vt:lpstr>Уровень рентабельности </vt:lpstr>
      <vt:lpstr>Окупаемость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Показатели эффективности использования машинно-тракторного парка </dc:title>
  <dc:creator>2016</dc:creator>
  <cp:lastModifiedBy>2016</cp:lastModifiedBy>
  <cp:revision>11</cp:revision>
  <dcterms:created xsi:type="dcterms:W3CDTF">2019-11-27T15:12:58Z</dcterms:created>
  <dcterms:modified xsi:type="dcterms:W3CDTF">2019-11-27T16:02:45Z</dcterms:modified>
</cp:coreProperties>
</file>